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68" r:id="rId4"/>
    <p:sldId id="270" r:id="rId5"/>
    <p:sldId id="286" r:id="rId6"/>
    <p:sldId id="280" r:id="rId7"/>
    <p:sldId id="275" r:id="rId8"/>
    <p:sldId id="276" r:id="rId9"/>
    <p:sldId id="277" r:id="rId10"/>
    <p:sldId id="285" r:id="rId11"/>
    <p:sldId id="281" r:id="rId12"/>
    <p:sldId id="282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7"/>
  </p:normalViewPr>
  <p:slideViewPr>
    <p:cSldViewPr snapToGrid="0" snapToObjects="1">
      <p:cViewPr>
        <p:scale>
          <a:sx n="112" d="100"/>
          <a:sy n="112" d="100"/>
        </p:scale>
        <p:origin x="-72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9BC1-7461-D542-91FC-40A906C43BE3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6240-294A-F240-B5D4-DA5C02AF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6240-294A-F240-B5D4-DA5C02AFEE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211740"/>
            <a:ext cx="3649134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2908036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THE BRAZILIANS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House Prices</a:t>
            </a:r>
            <a:r>
              <a:rPr lang="en-US" sz="3200" b="1" dirty="0"/>
              <a:t>: </a:t>
            </a:r>
            <a:endParaRPr lang="en-US" sz="3200" b="1" dirty="0" smtClean="0"/>
          </a:p>
          <a:p>
            <a:r>
              <a:rPr lang="en-US" sz="3200" b="1" dirty="0" smtClean="0"/>
              <a:t>Advanced </a:t>
            </a:r>
            <a:r>
              <a:rPr lang="en-US" sz="3200" b="1" dirty="0"/>
              <a:t>Regression Techniques</a:t>
            </a:r>
          </a:p>
          <a:p>
            <a:endParaRPr lang="en-US" dirty="0" smtClean="0"/>
          </a:p>
          <a:p>
            <a:r>
              <a:rPr lang="en-US" dirty="0" err="1" smtClean="0"/>
              <a:t>Guilherme</a:t>
            </a:r>
            <a:r>
              <a:rPr lang="en-US" dirty="0" smtClean="0"/>
              <a:t> Strachan, Ben Witte, Felipe Santos, Sanjay Pamnani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1" y="211740"/>
            <a:ext cx="3564468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211740"/>
            <a:ext cx="3826933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Best Performing Models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63" y="868554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6775" y="863938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Final submission was an ensemble of GBM and Lasso</a:t>
            </a:r>
            <a:endParaRPr lang="en-US" sz="24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294483" y="1556202"/>
            <a:ext cx="5658142" cy="455348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best prediction </a:t>
            </a:r>
          </a:p>
          <a:p>
            <a:pPr lvl="1"/>
            <a:r>
              <a:rPr lang="en-US" sz="2800" dirty="0"/>
              <a:t>R2 of 0.94</a:t>
            </a:r>
          </a:p>
          <a:p>
            <a:pPr lvl="1"/>
            <a:r>
              <a:rPr lang="en-US" sz="2800" dirty="0"/>
              <a:t>Cross-validation RMSE of </a:t>
            </a:r>
            <a:r>
              <a:rPr lang="nb-NO" sz="2800" dirty="0" smtClean="0"/>
              <a:t>0.115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Feature selection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Full data set outperformed engineered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Used 189 of 323 </a:t>
            </a:r>
            <a:r>
              <a:rPr lang="en-US" sz="2800" dirty="0" smtClean="0"/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/>
              <a:t>Used several exponential features</a:t>
            </a:r>
            <a:endParaRPr lang="en-US" sz="28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20263" y="1556203"/>
            <a:ext cx="5525560" cy="453038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Best prediction </a:t>
            </a:r>
            <a:endParaRPr lang="en-US" dirty="0"/>
          </a:p>
          <a:p>
            <a:pPr lvl="1"/>
            <a:r>
              <a:rPr lang="en-US" sz="2800" dirty="0" smtClean="0"/>
              <a:t>R2 of 0.92</a:t>
            </a:r>
          </a:p>
          <a:p>
            <a:pPr lvl="1"/>
            <a:r>
              <a:rPr lang="en-US" sz="2800" dirty="0" smtClean="0"/>
              <a:t>Cross-validation RMSE of 0.11</a:t>
            </a:r>
          </a:p>
          <a:p>
            <a:r>
              <a:rPr lang="en-US" dirty="0" smtClean="0"/>
              <a:t>Feature selection</a:t>
            </a:r>
          </a:p>
          <a:p>
            <a:pPr lvl="1"/>
            <a:r>
              <a:rPr lang="en-US" sz="2800" dirty="0" smtClean="0"/>
              <a:t>Full data set outperformed engineered data set</a:t>
            </a:r>
          </a:p>
          <a:p>
            <a:pPr lvl="1"/>
            <a:r>
              <a:rPr lang="en-US" sz="2800" dirty="0" smtClean="0"/>
              <a:t>Model used 36 of 323 variables</a:t>
            </a:r>
          </a:p>
          <a:p>
            <a:pPr lvl="1"/>
            <a:r>
              <a:rPr lang="en-US" sz="2800" dirty="0" smtClean="0"/>
              <a:t>Q4 seasonality penalty</a:t>
            </a:r>
          </a:p>
          <a:p>
            <a:pPr lvl="1"/>
            <a:r>
              <a:rPr lang="en-US" sz="2800" dirty="0" smtClean="0"/>
              <a:t>Case-Shiller housing index to capture housing market cycle</a:t>
            </a:r>
            <a:endParaRPr lang="en-US" sz="2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6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smtClean="0"/>
              <a:t>Feature Importance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1823" y="813135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39067" y="794664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823" y="1515267"/>
            <a:ext cx="5525560" cy="4611906"/>
            <a:chOff x="198584" y="1591468"/>
            <a:chExt cx="5525560" cy="5029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584" y="1591468"/>
              <a:ext cx="5525560" cy="5029463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827442" y="1872905"/>
              <a:ext cx="533400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916" y="2101538"/>
              <a:ext cx="658411" cy="1954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86580" y="2306800"/>
              <a:ext cx="60826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6216" y="2523747"/>
              <a:ext cx="715384" cy="2277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9767" y="2740693"/>
              <a:ext cx="855055" cy="21613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9184" y="2966661"/>
              <a:ext cx="786143" cy="20978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39067" y="1502562"/>
            <a:ext cx="5714324" cy="4610755"/>
            <a:chOff x="6363760" y="1623792"/>
            <a:chExt cx="5714324" cy="49176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760" y="1623792"/>
              <a:ext cx="5714324" cy="491761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5" name="Oval 14"/>
            <p:cNvSpPr/>
            <p:nvPr/>
          </p:nvSpPr>
          <p:spPr>
            <a:xfrm>
              <a:off x="6489290" y="1872905"/>
              <a:ext cx="1101213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68559" y="3177962"/>
              <a:ext cx="833453" cy="20433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10504" y="2321814"/>
              <a:ext cx="99150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69901" y="2730790"/>
              <a:ext cx="1220602" cy="248386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19004" y="4228969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49535" y="5075640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04146" y="3382298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39703" y="3605551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87130" y="5530025"/>
              <a:ext cx="982579" cy="205045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81194" y="5735070"/>
              <a:ext cx="988515" cy="219511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60495" y="5954579"/>
              <a:ext cx="988515" cy="21951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Our two leading models gave importance to differing sets of features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56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18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Residuals Plot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550" y="937828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5212" y="919357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0" y="1655158"/>
            <a:ext cx="5483335" cy="3626773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9184" y="5595606"/>
            <a:ext cx="10714615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GBM does a better job of predicting values at the lower end while Lasso has a much stronger clustering of predictions </a:t>
            </a:r>
            <a:r>
              <a:rPr lang="en-US" sz="2400" b="1" smtClean="0"/>
              <a:t>around its center</a:t>
            </a:r>
            <a:endParaRPr lang="en-US" sz="2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83" y="1636504"/>
            <a:ext cx="5689878" cy="373906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Dumped!!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996" y="1330032"/>
            <a:ext cx="319347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Random Forest</a:t>
            </a:r>
          </a:p>
          <a:p>
            <a:r>
              <a:rPr lang="en-US" sz="2700" dirty="0" err="1" smtClean="0"/>
              <a:t>XGBoost</a:t>
            </a:r>
            <a:endParaRPr lang="en-US" sz="2700" dirty="0" smtClean="0"/>
          </a:p>
          <a:p>
            <a:r>
              <a:rPr lang="en-US" sz="2700" dirty="0"/>
              <a:t>Ridge</a:t>
            </a:r>
          </a:p>
          <a:p>
            <a:r>
              <a:rPr lang="en-US" sz="2700" dirty="0" err="1" smtClean="0"/>
              <a:t>ElasticNet</a:t>
            </a:r>
            <a:endParaRPr lang="en-US" sz="2700" dirty="0" smtClean="0"/>
          </a:p>
          <a:p>
            <a:r>
              <a:rPr lang="en-US" sz="2700" dirty="0" smtClean="0"/>
              <a:t>K-means</a:t>
            </a:r>
          </a:p>
          <a:p>
            <a:r>
              <a:rPr lang="en-US" sz="2700" dirty="0" smtClean="0"/>
              <a:t>K-mode</a:t>
            </a:r>
          </a:p>
          <a:p>
            <a:r>
              <a:rPr lang="en-US" sz="2700" dirty="0" smtClean="0"/>
              <a:t>MLR</a:t>
            </a:r>
          </a:p>
          <a:p>
            <a:r>
              <a:rPr lang="en-US" sz="2700" dirty="0" smtClean="0"/>
              <a:t>Forward/Backward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4" y="1330032"/>
            <a:ext cx="810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631655"/>
            <a:ext cx="10515600" cy="4693928"/>
          </a:xfrm>
        </p:spPr>
        <p:txBody>
          <a:bodyPr>
            <a:normAutofit/>
          </a:bodyPr>
          <a:lstStyle/>
          <a:p>
            <a:r>
              <a:rPr lang="en-US" dirty="0"/>
              <a:t>The Problem with Manual Feature Engineering &amp; Selection</a:t>
            </a:r>
          </a:p>
          <a:p>
            <a:pPr lvl="1"/>
            <a:r>
              <a:rPr lang="en-US" dirty="0"/>
              <a:t>Could a Hybrid combination of manual and algorithmic be best fit? </a:t>
            </a:r>
          </a:p>
          <a:p>
            <a:r>
              <a:rPr lang="en-US" dirty="0"/>
              <a:t>Data Process Flow  </a:t>
            </a:r>
          </a:p>
          <a:p>
            <a:pPr lvl="1"/>
            <a:r>
              <a:rPr lang="en-US" dirty="0"/>
              <a:t>Iterative approach – manual engineering, algorithmically influenced, repeat</a:t>
            </a:r>
          </a:p>
          <a:p>
            <a:r>
              <a:rPr lang="en-US" dirty="0"/>
              <a:t>Feature importance</a:t>
            </a:r>
          </a:p>
          <a:p>
            <a:pPr lvl="1"/>
            <a:r>
              <a:rPr lang="en-US" dirty="0"/>
              <a:t>The Power of Lasso! (and Gal Gadot)</a:t>
            </a:r>
          </a:p>
          <a:p>
            <a:r>
              <a:rPr lang="en-US" dirty="0"/>
              <a:t>K means and Categorical variables</a:t>
            </a:r>
          </a:p>
          <a:p>
            <a:pPr lvl="1"/>
            <a:r>
              <a:rPr lang="en-US" dirty="0"/>
              <a:t>Nope – use K Modes</a:t>
            </a:r>
          </a:p>
          <a:p>
            <a:r>
              <a:rPr lang="en-US" sz="3600" dirty="0" smtClean="0"/>
              <a:t>“Next </a:t>
            </a:r>
            <a:r>
              <a:rPr lang="en-US" sz="3600" dirty="0"/>
              <a:t>time will be easier.”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2000" i="1" dirty="0" smtClean="0"/>
              <a:t>“I’ll </a:t>
            </a:r>
            <a:r>
              <a:rPr lang="en-US" sz="2000" i="1" dirty="0"/>
              <a:t>be back”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1AD4924-D830-CD48-88A9-13307A74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3771533"/>
            <a:ext cx="5152150" cy="30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-9251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Results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9629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Kaggle</a:t>
            </a:r>
            <a:r>
              <a:rPr lang="en-US" dirty="0" smtClean="0"/>
              <a:t> RMSE 0.1214</a:t>
            </a:r>
            <a:endParaRPr lang="en-US" dirty="0"/>
          </a:p>
          <a:p>
            <a:pPr lvl="1"/>
            <a:r>
              <a:rPr lang="en-US" sz="2800" dirty="0" smtClean="0"/>
              <a:t>Ranking 1,007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Final model was ensemble of GMB and Lasso </a:t>
            </a:r>
          </a:p>
          <a:p>
            <a:pPr lvl="1"/>
            <a:r>
              <a:rPr lang="en-US" sz="2800" dirty="0" smtClean="0"/>
              <a:t>55% GBM</a:t>
            </a:r>
          </a:p>
          <a:p>
            <a:pPr lvl="1"/>
            <a:r>
              <a:rPr lang="en-US" sz="2800" dirty="0" smtClean="0"/>
              <a:t>45% Lasso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MASSIVE!!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00809" y="1251537"/>
            <a:ext cx="5283200" cy="5366320"/>
            <a:chOff x="6400809" y="1251537"/>
            <a:chExt cx="5283200" cy="536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9" y="1251537"/>
              <a:ext cx="5283200" cy="360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296" y="3576207"/>
              <a:ext cx="4577734" cy="30416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99477" y="6053072"/>
            <a:ext cx="356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</a:rPr>
              <a:t>Price 12.4% off 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8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Problem Statement and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5992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 smtClean="0"/>
              <a:t>Provided 79 </a:t>
            </a:r>
            <a:r>
              <a:rPr lang="en-US" dirty="0"/>
              <a:t>explanatory variables </a:t>
            </a:r>
            <a:r>
              <a:rPr lang="en-US" dirty="0" smtClean="0"/>
              <a:t>that describe many aspects of </a:t>
            </a:r>
            <a:r>
              <a:rPr lang="en-US" dirty="0"/>
              <a:t>residential </a:t>
            </a:r>
            <a:r>
              <a:rPr lang="en-US" dirty="0" smtClean="0"/>
              <a:t>sold homes </a:t>
            </a:r>
            <a:r>
              <a:rPr lang="en-US" dirty="0"/>
              <a:t>in Ames, </a:t>
            </a:r>
            <a:r>
              <a:rPr lang="en-US" dirty="0" smtClean="0"/>
              <a:t>Iowa between 2006 and 2010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Tasked with predicting </a:t>
            </a:r>
            <a:r>
              <a:rPr lang="en-US" dirty="0"/>
              <a:t>the sales price for each </a:t>
            </a:r>
            <a:r>
              <a:rPr lang="en-US" dirty="0" smtClean="0"/>
              <a:t>house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Classic regression problem however there are a large number of features/dimensions many of which are categorical variables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Additionally the data has missing values, outliers, as well as several features that do not conform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219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0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24" y="1191485"/>
            <a:ext cx="11132128" cy="505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 dirty="0" smtClean="0"/>
              <a:t>Technical Approach</a:t>
            </a:r>
          </a:p>
          <a:p>
            <a:r>
              <a:rPr lang="en-US" sz="2700" dirty="0" smtClean="0"/>
              <a:t>EDA on the dataset to understand </a:t>
            </a:r>
          </a:p>
          <a:p>
            <a:pPr lvl="1"/>
            <a:r>
              <a:rPr lang="en-US" sz="2700" dirty="0" err="1" smtClean="0"/>
              <a:t>Missingness</a:t>
            </a:r>
            <a:r>
              <a:rPr lang="en-US" sz="2700" dirty="0" smtClean="0"/>
              <a:t> </a:t>
            </a:r>
          </a:p>
          <a:p>
            <a:pPr lvl="1"/>
            <a:r>
              <a:rPr lang="en-US" sz="2700" dirty="0" smtClean="0"/>
              <a:t>Distribution of numeric and categorical features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Focused on preparing data for feature engineering and modeling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b="1" dirty="0" smtClean="0"/>
              <a:t>Market Approach</a:t>
            </a: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Also considered the residential real estate market dynamics and the overall economical cycle for the period under consideration 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Included Case-Shiller housing index as well as some specific feature engineering to account for seasonality and cyclicality</a:t>
            </a:r>
          </a:p>
        </p:txBody>
      </p:sp>
    </p:spTree>
    <p:extLst>
      <p:ext uri="{BB962C8B-B14F-4D97-AF65-F5344CB8AC3E}">
        <p14:creationId xmlns:p14="http://schemas.microsoft.com/office/powerpoint/2010/main" val="943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Missingness</a:t>
            </a:r>
            <a:r>
              <a:rPr lang="en-US" b="1" dirty="0" smtClean="0"/>
              <a:t> and Imputation Approach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576238"/>
            <a:ext cx="11069782" cy="496310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 smtClean="0"/>
              <a:t>Data helped guide imputation process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Imputed ’</a:t>
            </a:r>
            <a:r>
              <a:rPr lang="en-US" sz="2800" dirty="0" err="1" smtClean="0"/>
              <a:t>SBrkr</a:t>
            </a:r>
            <a:r>
              <a:rPr lang="en-US" sz="2800" dirty="0" smtClean="0"/>
              <a:t>’ for missing Electrical value as all homes constructed in that period </a:t>
            </a:r>
            <a:r>
              <a:rPr lang="en-US" sz="2800" dirty="0"/>
              <a:t>had Standard Circuit </a:t>
            </a:r>
            <a:r>
              <a:rPr lang="en-US" sz="2800" dirty="0" smtClean="0"/>
              <a:t>Breakers</a:t>
            </a:r>
          </a:p>
          <a:p>
            <a:pPr>
              <a:spcBef>
                <a:spcPts val="900"/>
              </a:spcBef>
            </a:pPr>
            <a:r>
              <a:rPr lang="en-US" dirty="0" smtClean="0"/>
              <a:t>Imputed None and 0 for missing value on assumption that house lacked those specific features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Example: Missing </a:t>
            </a:r>
            <a:r>
              <a:rPr lang="en-US" sz="2800" dirty="0"/>
              <a:t>Masonry Veneer Type and Masonry Veneer </a:t>
            </a:r>
            <a:r>
              <a:rPr lang="en-US" sz="2800" dirty="0" smtClean="0"/>
              <a:t>Area</a:t>
            </a:r>
            <a:endParaRPr lang="en-US" sz="2800" dirty="0"/>
          </a:p>
          <a:p>
            <a:pPr>
              <a:spcBef>
                <a:spcPts val="900"/>
              </a:spcBef>
            </a:pPr>
            <a:r>
              <a:rPr lang="en-US" dirty="0"/>
              <a:t>Dropped </a:t>
            </a:r>
            <a:r>
              <a:rPr lang="en-US" dirty="0" smtClean="0"/>
              <a:t>following features because they were irrelevant, had very limited number of values or did not have sufficient variance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Id, Alley, </a:t>
            </a:r>
            <a:r>
              <a:rPr lang="en-US" sz="2800" dirty="0" err="1" smtClean="0"/>
              <a:t>BsmtCond</a:t>
            </a:r>
            <a:r>
              <a:rPr lang="en-US" sz="2800" dirty="0" smtClean="0"/>
              <a:t>, BsmtFinType2, </a:t>
            </a:r>
            <a:r>
              <a:rPr lang="en-US" sz="2800" dirty="0" err="1" smtClean="0"/>
              <a:t>GarageQual</a:t>
            </a:r>
            <a:r>
              <a:rPr lang="en-US" sz="2800" dirty="0" smtClean="0"/>
              <a:t>, </a:t>
            </a:r>
            <a:r>
              <a:rPr lang="en-US" sz="2800" dirty="0" err="1" smtClean="0"/>
              <a:t>GarageCond</a:t>
            </a:r>
            <a:r>
              <a:rPr lang="en-US" sz="2800" dirty="0" smtClean="0"/>
              <a:t>,       </a:t>
            </a:r>
            <a:r>
              <a:rPr lang="en-US" sz="2800" dirty="0" err="1" smtClean="0"/>
              <a:t>PoolQC</a:t>
            </a:r>
            <a:r>
              <a:rPr lang="en-US" sz="2800" dirty="0" smtClean="0"/>
              <a:t>, Fence, </a:t>
            </a:r>
            <a:r>
              <a:rPr lang="en-US" sz="2800" dirty="0" err="1" smtClean="0"/>
              <a:t>MiscFeature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8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Missingness</a:t>
            </a:r>
            <a:r>
              <a:rPr lang="en-US" b="1" dirty="0"/>
              <a:t> and </a:t>
            </a:r>
            <a:r>
              <a:rPr lang="en-US" b="1" dirty="0" smtClean="0"/>
              <a:t>Imputation: </a:t>
            </a:r>
            <a:r>
              <a:rPr lang="en-US" b="1" dirty="0" err="1" smtClean="0"/>
              <a:t>LotFrontage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89" y="1700931"/>
            <a:ext cx="3851564" cy="4575177"/>
          </a:xfrm>
        </p:spPr>
        <p:txBody>
          <a:bodyPr>
            <a:noAutofit/>
          </a:bodyPr>
          <a:lstStyle/>
          <a:p>
            <a:r>
              <a:rPr lang="en-US" dirty="0" smtClean="0"/>
              <a:t>Dependent </a:t>
            </a:r>
            <a:r>
              <a:rPr lang="en-US" dirty="0"/>
              <a:t>on 2 features:</a:t>
            </a:r>
          </a:p>
          <a:p>
            <a:pPr lvl="1"/>
            <a:r>
              <a:rPr lang="en-US" sz="2800" dirty="0"/>
              <a:t>Lot </a:t>
            </a:r>
            <a:r>
              <a:rPr lang="en-US" sz="2800" dirty="0" err="1"/>
              <a:t>Config</a:t>
            </a:r>
            <a:r>
              <a:rPr lang="en-US" sz="2800" dirty="0"/>
              <a:t> </a:t>
            </a:r>
            <a:endParaRPr lang="en-US" sz="2800" dirty="0" smtClean="0"/>
          </a:p>
          <a:p>
            <a:pPr lvl="2"/>
            <a:r>
              <a:rPr lang="en-US" sz="2400" dirty="0" smtClean="0"/>
              <a:t>Cul-de-sac</a:t>
            </a:r>
          </a:p>
          <a:p>
            <a:pPr lvl="2"/>
            <a:r>
              <a:rPr lang="en-US" sz="2400" dirty="0" smtClean="0"/>
              <a:t>2-3 </a:t>
            </a:r>
            <a:r>
              <a:rPr lang="en-US" sz="2400" dirty="0"/>
              <a:t>sides </a:t>
            </a:r>
            <a:endParaRPr lang="en-US" sz="2400" dirty="0" smtClean="0"/>
          </a:p>
          <a:p>
            <a:pPr lvl="1"/>
            <a:r>
              <a:rPr lang="en-US" sz="2800" dirty="0" smtClean="0"/>
              <a:t>Lot Shape </a:t>
            </a:r>
          </a:p>
          <a:p>
            <a:pPr lvl="2"/>
            <a:r>
              <a:rPr lang="en-US" sz="2400" dirty="0" smtClean="0"/>
              <a:t>Regular</a:t>
            </a:r>
          </a:p>
          <a:p>
            <a:pPr lvl="2"/>
            <a:r>
              <a:rPr lang="en-US" sz="2400" dirty="0" smtClean="0"/>
              <a:t>Irregular</a:t>
            </a:r>
          </a:p>
          <a:p>
            <a:r>
              <a:rPr lang="en-US" dirty="0" smtClean="0"/>
              <a:t>Grouped </a:t>
            </a:r>
            <a:r>
              <a:rPr lang="en-US" dirty="0"/>
              <a:t>by features, aggregated median for lot frontage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BRHdK_0a9qm5glt5s44Bd2mAg0XHAkoFN_RXBAHOyIL101rY1J3NLSBIhGbl-xzQANKwnG0WT4qcrp3-Iu6d6T1or9BeMgcC1MPvwapDqqv0Lg0bBsjSq_K7PTykMOLEUvoRenf1">
            <a:extLst>
              <a:ext uri="{FF2B5EF4-FFF2-40B4-BE49-F238E27FC236}">
                <a16:creationId xmlns="" xmlns:a16="http://schemas.microsoft.com/office/drawing/2014/main" id="{2D799354-2916-E349-8EF8-82C56692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74" y="1543770"/>
            <a:ext cx="7924800" cy="45085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67322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Normalization, by the grace of </a:t>
            </a:r>
            <a:r>
              <a:rPr lang="en-US" dirty="0" err="1"/>
              <a:t>Gui</a:t>
            </a:r>
            <a:endParaRPr lang="en-US" dirty="0"/>
          </a:p>
          <a:p>
            <a:pPr lvl="1"/>
            <a:r>
              <a:rPr lang="en-US" sz="2800" dirty="0"/>
              <a:t>Looped normalized testing for all continuous numeric variables</a:t>
            </a:r>
          </a:p>
          <a:p>
            <a:pPr lvl="1"/>
            <a:r>
              <a:rPr lang="en-US" sz="2800" dirty="0"/>
              <a:t>If non-normal, log of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DF1C060-EAF3-CE44-BFC3-54F887F7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1444" y="2921006"/>
            <a:ext cx="2730087" cy="3640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473035" y="4399530"/>
            <a:ext cx="3761512" cy="100027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dirty="0"/>
              <a:t>skewness = </a:t>
            </a:r>
            <a:r>
              <a:rPr lang="en-US" dirty="0" err="1" smtClean="0"/>
              <a:t>stats.skew</a:t>
            </a:r>
            <a:r>
              <a:rPr lang="en-US" dirty="0" smtClean="0"/>
              <a:t>(x[column])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if </a:t>
            </a:r>
            <a:r>
              <a:rPr lang="en-US" dirty="0"/>
              <a:t>skewness &gt; .70:    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     x[column</a:t>
            </a:r>
            <a:r>
              <a:rPr lang="en-US" dirty="0"/>
              <a:t>] = </a:t>
            </a:r>
            <a:r>
              <a:rPr lang="en-US" dirty="0" err="1"/>
              <a:t>np.log</a:t>
            </a:r>
            <a:r>
              <a:rPr lang="en-US" dirty="0"/>
              <a:t>(x[column] + 1)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3035" y="4036575"/>
            <a:ext cx="3761512" cy="36933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b="1" dirty="0" smtClean="0"/>
              <a:t>Sample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8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</a:t>
            </a:r>
            <a:r>
              <a:rPr lang="en-US" b="1" dirty="0" smtClean="0"/>
              <a:t>Engineering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760"/>
            <a:ext cx="10515600" cy="4351338"/>
          </a:xfrm>
        </p:spPr>
        <p:txBody>
          <a:bodyPr/>
          <a:lstStyle/>
          <a:p>
            <a:r>
              <a:rPr lang="en-US" dirty="0"/>
              <a:t>Heat </a:t>
            </a:r>
            <a:r>
              <a:rPr lang="en-US" dirty="0" smtClean="0"/>
              <a:t>map plotted along with percentile of sales price helped identify categorical features for engineering and </a:t>
            </a:r>
            <a:r>
              <a:rPr lang="en-US" dirty="0" err="1" smtClean="0"/>
              <a:t>dummification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2BAA05-9527-D847-8826-6F0786E0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5" y="2109849"/>
            <a:ext cx="8223827" cy="448182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3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85AC57-AF59-1E49-9646-1B62B484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167"/>
            <a:ext cx="10515600" cy="4351338"/>
          </a:xfrm>
        </p:spPr>
        <p:txBody>
          <a:bodyPr/>
          <a:lstStyle/>
          <a:p>
            <a:r>
              <a:rPr lang="en-US" dirty="0" smtClean="0"/>
              <a:t>We identified and removed two </a:t>
            </a:r>
            <a:r>
              <a:rPr lang="en-US" smtClean="0"/>
              <a:t>outliers from the </a:t>
            </a:r>
            <a:r>
              <a:rPr lang="en-US" dirty="0" smtClean="0"/>
              <a:t>training data set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B9C167-520E-3E40-BA64-8B1AA3A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2080470"/>
            <a:ext cx="7385050" cy="43889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78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571</Words>
  <Application>Microsoft Macintosh PowerPoint</Application>
  <PresentationFormat>Widescreen</PresentationFormat>
  <Paragraphs>112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PowerPoint Presentation</vt:lpstr>
      <vt:lpstr>Our Results</vt:lpstr>
      <vt:lpstr>Problem Statement and Challenges</vt:lpstr>
      <vt:lpstr>Our Approach</vt:lpstr>
      <vt:lpstr>Missingness and Imputation Approach</vt:lpstr>
      <vt:lpstr>Missingness and Imputation: LotFrontage</vt:lpstr>
      <vt:lpstr>Feature Engineering</vt:lpstr>
      <vt:lpstr>Feature Engineering</vt:lpstr>
      <vt:lpstr>Outliers</vt:lpstr>
      <vt:lpstr>Best Performing Models</vt:lpstr>
      <vt:lpstr>Feature Importance</vt:lpstr>
      <vt:lpstr>Residuals Plot</vt:lpstr>
      <vt:lpstr>Models Dumped!!</vt:lpstr>
      <vt:lpstr>Lessons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Pamnani</dc:creator>
  <cp:lastModifiedBy>Sanjay Pamnani</cp:lastModifiedBy>
  <cp:revision>74</cp:revision>
  <dcterms:created xsi:type="dcterms:W3CDTF">2018-06-03T22:49:32Z</dcterms:created>
  <dcterms:modified xsi:type="dcterms:W3CDTF">2018-06-05T16:30:59Z</dcterms:modified>
</cp:coreProperties>
</file>